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51"/>
  </p:notesMasterIdLst>
  <p:sldIdLst>
    <p:sldId id="282" r:id="rId2"/>
    <p:sldId id="314" r:id="rId3"/>
    <p:sldId id="331" r:id="rId4"/>
    <p:sldId id="315" r:id="rId5"/>
    <p:sldId id="270" r:id="rId6"/>
    <p:sldId id="300" r:id="rId7"/>
    <p:sldId id="302" r:id="rId8"/>
    <p:sldId id="332" r:id="rId9"/>
    <p:sldId id="306" r:id="rId10"/>
    <p:sldId id="307" r:id="rId11"/>
    <p:sldId id="330" r:id="rId12"/>
    <p:sldId id="348" r:id="rId13"/>
    <p:sldId id="304" r:id="rId14"/>
    <p:sldId id="312" r:id="rId15"/>
    <p:sldId id="334" r:id="rId16"/>
    <p:sldId id="335" r:id="rId17"/>
    <p:sldId id="309" r:id="rId18"/>
    <p:sldId id="311" r:id="rId19"/>
    <p:sldId id="333" r:id="rId20"/>
    <p:sldId id="347" r:id="rId21"/>
    <p:sldId id="349" r:id="rId22"/>
    <p:sldId id="271" r:id="rId23"/>
    <p:sldId id="336" r:id="rId24"/>
    <p:sldId id="342" r:id="rId25"/>
    <p:sldId id="316" r:id="rId26"/>
    <p:sldId id="317" r:id="rId27"/>
    <p:sldId id="337" r:id="rId28"/>
    <p:sldId id="318" r:id="rId29"/>
    <p:sldId id="319" r:id="rId30"/>
    <p:sldId id="320" r:id="rId31"/>
    <p:sldId id="321" r:id="rId32"/>
    <p:sldId id="338" r:id="rId33"/>
    <p:sldId id="322" r:id="rId34"/>
    <p:sldId id="339" r:id="rId35"/>
    <p:sldId id="323" r:id="rId36"/>
    <p:sldId id="299" r:id="rId37"/>
    <p:sldId id="340" r:id="rId38"/>
    <p:sldId id="324" r:id="rId39"/>
    <p:sldId id="341" r:id="rId40"/>
    <p:sldId id="325" r:id="rId41"/>
    <p:sldId id="326" r:id="rId42"/>
    <p:sldId id="343" r:id="rId43"/>
    <p:sldId id="327" r:id="rId44"/>
    <p:sldId id="345" r:id="rId45"/>
    <p:sldId id="328" r:id="rId46"/>
    <p:sldId id="346" r:id="rId47"/>
    <p:sldId id="344" r:id="rId48"/>
    <p:sldId id="269" r:id="rId49"/>
    <p:sldId id="256" r:id="rId5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71" autoAdjust="0"/>
  </p:normalViewPr>
  <p:slideViewPr>
    <p:cSldViewPr>
      <p:cViewPr>
        <p:scale>
          <a:sx n="60" d="100"/>
          <a:sy n="60" d="100"/>
        </p:scale>
        <p:origin x="-78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2CC00-C9B4-4F9D-BBF9-877EF552488D}" type="datetimeFigureOut">
              <a:rPr lang="es-PY" smtClean="0"/>
              <a:pPr/>
              <a:t>23/06/2015</a:t>
            </a:fld>
            <a:endParaRPr lang="es-PY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914B6-E913-48A7-8C8B-2B0E9DE28104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xmlns="" val="316599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A4FF0AA-7270-42AF-9BF2-F83D91E3A779}" type="datetimeFigureOut">
              <a:rPr lang="es-ES" smtClean="0"/>
              <a:pPr/>
              <a:t>23/06/2015</a:t>
            </a:fld>
            <a:endParaRPr 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C40AFB-5521-427D-8234-3459C096244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FF0AA-7270-42AF-9BF2-F83D91E3A779}" type="datetimeFigureOut">
              <a:rPr lang="es-ES" smtClean="0"/>
              <a:pPr/>
              <a:t>23/06/2015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40AFB-5521-427D-8234-3459C096244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FF0AA-7270-42AF-9BF2-F83D91E3A779}" type="datetimeFigureOut">
              <a:rPr lang="es-ES" smtClean="0"/>
              <a:pPr/>
              <a:t>23/06/2015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40AFB-5521-427D-8234-3459C096244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FF0AA-7270-42AF-9BF2-F83D91E3A779}" type="datetimeFigureOut">
              <a:rPr lang="es-ES" smtClean="0"/>
              <a:pPr/>
              <a:t>23/06/2015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40AFB-5521-427D-8234-3459C096244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FF0AA-7270-42AF-9BF2-F83D91E3A779}" type="datetimeFigureOut">
              <a:rPr lang="es-ES" smtClean="0"/>
              <a:pPr/>
              <a:t>23/06/2015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40AFB-5521-427D-8234-3459C096244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FF0AA-7270-42AF-9BF2-F83D91E3A779}" type="datetimeFigureOut">
              <a:rPr lang="es-ES" smtClean="0"/>
              <a:pPr/>
              <a:t>23/06/2015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40AFB-5521-427D-8234-3459C096244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FF0AA-7270-42AF-9BF2-F83D91E3A779}" type="datetimeFigureOut">
              <a:rPr lang="es-ES" smtClean="0"/>
              <a:pPr/>
              <a:t>23/06/2015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40AFB-5521-427D-8234-3459C096244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FF0AA-7270-42AF-9BF2-F83D91E3A779}" type="datetimeFigureOut">
              <a:rPr lang="es-ES" smtClean="0"/>
              <a:pPr/>
              <a:t>23/06/2015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40AFB-5521-427D-8234-3459C096244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FF0AA-7270-42AF-9BF2-F83D91E3A779}" type="datetimeFigureOut">
              <a:rPr lang="es-ES" smtClean="0"/>
              <a:pPr/>
              <a:t>23/06/2015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40AFB-5521-427D-8234-3459C096244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A4FF0AA-7270-42AF-9BF2-F83D91E3A779}" type="datetimeFigureOut">
              <a:rPr lang="es-ES" smtClean="0"/>
              <a:pPr/>
              <a:t>23/06/2015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40AFB-5521-427D-8234-3459C096244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A4FF0AA-7270-42AF-9BF2-F83D91E3A779}" type="datetimeFigureOut">
              <a:rPr lang="es-ES" smtClean="0"/>
              <a:pPr/>
              <a:t>23/06/2015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EC40AFB-5521-427D-8234-3459C096244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A4FF0AA-7270-42AF-9BF2-F83D91E3A779}" type="datetimeFigureOut">
              <a:rPr lang="es-ES" smtClean="0"/>
              <a:pPr/>
              <a:t>23/06/2015</a:t>
            </a:fld>
            <a:endParaRPr lang="es-E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EC40AFB-5521-427D-8234-3459C096244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501122" cy="3000396"/>
          </a:xfrm>
        </p:spPr>
        <p:txBody>
          <a:bodyPr>
            <a:noAutofit/>
          </a:bodyPr>
          <a:lstStyle/>
          <a:p>
            <a:r>
              <a:rPr lang="es-ES" sz="5400" dirty="0" smtClean="0">
                <a:latin typeface="Calibri" pitchFamily="34" charset="0"/>
              </a:rPr>
              <a:t>CONCEPTOS PRÁCTICOS DE NUTRICIÓN EN PASTOREO Y A CORRAL</a:t>
            </a:r>
            <a:r>
              <a:rPr lang="es-ES" sz="5400" dirty="0" smtClean="0"/>
              <a:t/>
            </a:r>
            <a:br>
              <a:rPr lang="es-ES" sz="5400" dirty="0" smtClean="0"/>
            </a:br>
            <a:r>
              <a:rPr lang="es-ES" sz="5400" dirty="0" smtClean="0"/>
              <a:t/>
            </a:r>
            <a:br>
              <a:rPr lang="es-ES" sz="5400" dirty="0" smtClean="0"/>
            </a:br>
            <a:endParaRPr lang="es-ES" sz="5400" dirty="0"/>
          </a:p>
        </p:txBody>
      </p:sp>
      <p:pic>
        <p:nvPicPr>
          <p:cNvPr id="5" name="4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7536" y="0"/>
            <a:ext cx="1646464" cy="910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/>
          <a:lstStyle/>
          <a:p>
            <a:r>
              <a:rPr lang="es-ES" dirty="0" smtClean="0"/>
              <a:t>Mayor ganancia de peso con efecto aditivo limitado por calidad del pasto.</a:t>
            </a:r>
          </a:p>
          <a:p>
            <a:r>
              <a:rPr lang="es-ES" dirty="0" smtClean="0"/>
              <a:t>Objetivos de GDP mayores con efectos sustitutivos del pasto</a:t>
            </a:r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NUTRICIÓN EN PASTOREO </a:t>
            </a:r>
            <a:br>
              <a:rPr lang="es-ES" dirty="0" smtClean="0"/>
            </a:br>
            <a:r>
              <a:rPr lang="es-ES" dirty="0" smtClean="0"/>
              <a:t>- Objetivo de ganancia de peso</a:t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85720" y="2071678"/>
            <a:ext cx="8643998" cy="4525963"/>
          </a:xfrm>
        </p:spPr>
        <p:txBody>
          <a:bodyPr>
            <a:normAutofit lnSpcReduction="10000"/>
          </a:bodyPr>
          <a:lstStyle/>
          <a:p>
            <a:r>
              <a:rPr lang="es-ES" b="1" dirty="0" smtClean="0"/>
              <a:t>Referente al volumen de </a:t>
            </a:r>
            <a:r>
              <a:rPr lang="es-ES" b="1" dirty="0" err="1" smtClean="0"/>
              <a:t>suplementación</a:t>
            </a:r>
            <a:r>
              <a:rPr lang="es-ES" dirty="0" smtClean="0"/>
              <a:t>: Verano </a:t>
            </a:r>
            <a:r>
              <a:rPr lang="es-ES" dirty="0" err="1" smtClean="0"/>
              <a:t>max</a:t>
            </a:r>
            <a:r>
              <a:rPr lang="es-ES" dirty="0" smtClean="0"/>
              <a:t> 0,3% P. V., Invierno </a:t>
            </a:r>
            <a:r>
              <a:rPr lang="es-ES" dirty="0" err="1" smtClean="0"/>
              <a:t>max</a:t>
            </a:r>
            <a:r>
              <a:rPr lang="es-ES" dirty="0" smtClean="0"/>
              <a:t> 0,8% P. V.</a:t>
            </a:r>
          </a:p>
          <a:p>
            <a:r>
              <a:rPr lang="es-ES" b="1" dirty="0" smtClean="0"/>
              <a:t>Referente al tipo de suplemento:</a:t>
            </a:r>
          </a:p>
          <a:p>
            <a:r>
              <a:rPr lang="es-ES" dirty="0" smtClean="0"/>
              <a:t>Suplementos energéticos a base de Maíz, sorgo, trigo tienen mas efecto sustitutivo. A base de Fibra altamente digestibles (Afrecho, </a:t>
            </a:r>
            <a:r>
              <a:rPr lang="es-ES" dirty="0" err="1" smtClean="0"/>
              <a:t>Casc</a:t>
            </a:r>
            <a:r>
              <a:rPr lang="es-ES" dirty="0" smtClean="0"/>
              <a:t>. Soja) menos efecto.</a:t>
            </a:r>
          </a:p>
          <a:p>
            <a:r>
              <a:rPr lang="es-ES" dirty="0" smtClean="0"/>
              <a:t>Suplementos proteicos con proteína verdadera (</a:t>
            </a:r>
            <a:r>
              <a:rPr lang="es-ES" dirty="0" err="1" smtClean="0"/>
              <a:t>expeller</a:t>
            </a:r>
            <a:r>
              <a:rPr lang="es-ES" dirty="0" smtClean="0"/>
              <a:t> de Algodón, girasol, soja) más eficaces que con NNP (Urea) en el efecto aditivo al aumentar consumo de pasto.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dirty="0" smtClean="0"/>
              <a:t>NUTRICIÓN EN PASTOREO </a:t>
            </a:r>
            <a:br>
              <a:rPr lang="es-ES" sz="3200" dirty="0" smtClean="0"/>
            </a:br>
            <a:r>
              <a:rPr lang="es-ES" sz="3200" dirty="0" smtClean="0"/>
              <a:t>- Tipo y Volumen de suplemento/Efecto aditivo o sustitutivo.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Tabla consum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540" y="226975"/>
            <a:ext cx="8269895" cy="6202421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4277" y="285740"/>
          <a:ext cx="8929726" cy="5653568"/>
        </p:xfrm>
        <a:graphic>
          <a:graphicData uri="http://schemas.openxmlformats.org/drawingml/2006/table">
            <a:tbl>
              <a:tblPr/>
              <a:tblGrid>
                <a:gridCol w="686902"/>
                <a:gridCol w="686902"/>
                <a:gridCol w="686902"/>
                <a:gridCol w="686902"/>
                <a:gridCol w="686902"/>
                <a:gridCol w="686902"/>
                <a:gridCol w="686902"/>
                <a:gridCol w="686902"/>
                <a:gridCol w="686902"/>
                <a:gridCol w="686902"/>
                <a:gridCol w="686902"/>
                <a:gridCol w="686902"/>
                <a:gridCol w="686902"/>
              </a:tblGrid>
              <a:tr h="214302"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latin typeface="Arial"/>
                        </a:rPr>
                        <a:t>SUPLEMENTACIÓN DE ANIMALES EN PASTOREO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latin typeface="Arial"/>
                        </a:rPr>
                        <a:t>Recomendación para </a:t>
                      </a:r>
                      <a:r>
                        <a:rPr lang="es-ES" sz="900" b="0" i="0" u="none" strike="noStrike" dirty="0" err="1">
                          <a:latin typeface="Arial"/>
                        </a:rPr>
                        <a:t>suplementación</a:t>
                      </a:r>
                      <a:r>
                        <a:rPr lang="es-ES" sz="900" b="0" i="0" u="none" strike="noStrike" dirty="0">
                          <a:latin typeface="Arial"/>
                        </a:rPr>
                        <a:t> a Campo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latin typeface="Arial"/>
                        </a:rPr>
                        <a:t>Estas recomendaciones pueden variar de acuerdo al tipo de pasto disponible y a características climáticas de la zona.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 err="1">
                          <a:latin typeface="Arial"/>
                        </a:rPr>
                        <a:t>Estan</a:t>
                      </a:r>
                      <a:r>
                        <a:rPr lang="es-ES" sz="900" b="0" i="0" u="none" strike="noStrike" dirty="0">
                          <a:latin typeface="Arial"/>
                        </a:rPr>
                        <a:t> basadas en la calidad del pasto disponible considerando la época del año </a:t>
                      </a:r>
                      <a:r>
                        <a:rPr lang="es-ES" sz="900" b="1" i="0" u="none" strike="noStrike" dirty="0">
                          <a:latin typeface="Arial"/>
                        </a:rPr>
                        <a:t>con el fin de evitar los efectos de substitución del suplemento por el pasto.</a:t>
                      </a:r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latin typeface="Arial"/>
                        </a:rPr>
                        <a:t>Volumen 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latin typeface="Arial"/>
                        </a:rPr>
                        <a:t>Heno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Heno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Heno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Heno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Heno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Heno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latin typeface="Arial"/>
                        </a:rPr>
                        <a:t>Pasto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disponible 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Calidad aprox.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Enero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Febrero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latin typeface="Arial"/>
                        </a:rPr>
                        <a:t>Marzo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Abril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Mayo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Junio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Julio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Agosto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Septiembre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latin typeface="Arial"/>
                        </a:rPr>
                        <a:t>Octubre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latin typeface="Arial"/>
                        </a:rPr>
                        <a:t>Noviembre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latin typeface="Arial"/>
                        </a:rPr>
                        <a:t>Diciembre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Concentrados con 17% de PC, consumo  max. 0.3% PV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Concentrados con 17% de PC, consumo  max. 0.7 a 1% PV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370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Animales de más de 1 año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 Novillos en terminación y toros en recría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Concentrado con más de 30% de PC, consumo 0.3 a 0.5 % PV*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Desmamantes y animales en crecimiento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Concentrado con más de 30% de PC, 1 kg/d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latin typeface="Arial"/>
                        </a:rPr>
                        <a:t>Vacas 1ra. parición, 2 primeros meses post parto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reeform 1"/>
          <p:cNvSpPr>
            <a:spLocks/>
          </p:cNvSpPr>
          <p:nvPr/>
        </p:nvSpPr>
        <p:spPr bwMode="auto">
          <a:xfrm>
            <a:off x="857224" y="1071546"/>
            <a:ext cx="7729567" cy="895350"/>
          </a:xfrm>
          <a:custGeom>
            <a:avLst/>
            <a:gdLst>
              <a:gd name="T0" fmla="*/ 0 w 566"/>
              <a:gd name="T1" fmla="*/ 361950 h 94"/>
              <a:gd name="T2" fmla="*/ 2298857 w 566"/>
              <a:gd name="T3" fmla="*/ 76200 h 94"/>
              <a:gd name="T4" fmla="*/ 5067199 w 566"/>
              <a:gd name="T5" fmla="*/ 847725 h 94"/>
              <a:gd name="T6" fmla="*/ 9163050 w 566"/>
              <a:gd name="T7" fmla="*/ 342900 h 94"/>
              <a:gd name="T8" fmla="*/ 0 60000 65536"/>
              <a:gd name="T9" fmla="*/ 0 60000 65536"/>
              <a:gd name="T10" fmla="*/ 0 60000 65536"/>
              <a:gd name="T11" fmla="*/ 0 60000 65536"/>
              <a:gd name="T12" fmla="*/ 0 w 566"/>
              <a:gd name="T13" fmla="*/ 0 h 94"/>
              <a:gd name="T14" fmla="*/ 566 w 566"/>
              <a:gd name="T15" fmla="*/ 94 h 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6" h="94">
                <a:moveTo>
                  <a:pt x="0" y="38"/>
                </a:moveTo>
                <a:cubicBezTo>
                  <a:pt x="45" y="19"/>
                  <a:pt x="90" y="0"/>
                  <a:pt x="142" y="8"/>
                </a:cubicBezTo>
                <a:cubicBezTo>
                  <a:pt x="194" y="16"/>
                  <a:pt x="242" y="84"/>
                  <a:pt x="313" y="89"/>
                </a:cubicBezTo>
                <a:cubicBezTo>
                  <a:pt x="384" y="94"/>
                  <a:pt x="524" y="45"/>
                  <a:pt x="566" y="36"/>
                </a:cubicBezTo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/>
          </a:ln>
        </p:spPr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500034" y="3071810"/>
            <a:ext cx="3571875" cy="0"/>
          </a:xfrm>
          <a:prstGeom prst="line">
            <a:avLst/>
          </a:prstGeom>
          <a:noFill/>
          <a:ln w="57150">
            <a:solidFill>
              <a:srgbClr val="FFCC99"/>
            </a:solidFill>
            <a:round/>
            <a:headEnd/>
            <a:tailEnd/>
          </a:ln>
        </p:spPr>
      </p:sp>
      <p:sp>
        <p:nvSpPr>
          <p:cNvPr id="8" name="Line 3"/>
          <p:cNvSpPr>
            <a:spLocks noChangeShapeType="1"/>
          </p:cNvSpPr>
          <p:nvPr/>
        </p:nvSpPr>
        <p:spPr bwMode="auto">
          <a:xfrm flipV="1">
            <a:off x="4286248" y="3143248"/>
            <a:ext cx="3571900" cy="45719"/>
          </a:xfrm>
          <a:prstGeom prst="line">
            <a:avLst/>
          </a:prstGeom>
          <a:noFill/>
          <a:ln w="57150">
            <a:solidFill>
              <a:srgbClr val="FFCC99"/>
            </a:solidFill>
            <a:round/>
            <a:headEnd/>
            <a:tailEnd/>
          </a:ln>
        </p:spPr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3214678" y="4357694"/>
            <a:ext cx="4762500" cy="47625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</p:spPr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5643570" y="5715016"/>
            <a:ext cx="2276475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785786" y="2311711"/>
            <a:ext cx="8000992" cy="45719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b="1" dirty="0" smtClean="0"/>
              <a:t>Situación 1: </a:t>
            </a:r>
            <a:r>
              <a:rPr lang="es-ES" dirty="0" smtClean="0"/>
              <a:t>Abundante pasto de baja calidad (&lt;7% PB) bajas ganancias de peso. Suplementar con suplemento &gt;30% PB, principalmente a base de proteína verdadera, 0,3 a 0,5% P.V. Aumento de consumo de pasto y mayores ganancias de peso (</a:t>
            </a:r>
            <a:r>
              <a:rPr lang="es-ES" dirty="0" err="1" smtClean="0"/>
              <a:t>desm</a:t>
            </a:r>
            <a:r>
              <a:rPr lang="es-ES" dirty="0" smtClean="0"/>
              <a:t>, </a:t>
            </a:r>
            <a:r>
              <a:rPr lang="es-ES" dirty="0" err="1" smtClean="0"/>
              <a:t>vaq</a:t>
            </a:r>
            <a:r>
              <a:rPr lang="es-ES" dirty="0" smtClean="0"/>
              <a:t>, novillos en recría, mantenimiento invernal de todas las categorías)</a:t>
            </a:r>
          </a:p>
          <a:p>
            <a:r>
              <a:rPr lang="es-ES" b="1" dirty="0" smtClean="0"/>
              <a:t>Situación 2: </a:t>
            </a:r>
            <a:r>
              <a:rPr lang="es-ES" dirty="0" smtClean="0"/>
              <a:t>Disponibilidad media de pasto, calidad regular, queremos aumentar ganancias de peso. Suplementar con suplemento entre 20-30% de PB a base de fibra altamente digestible y poco almidón, 0,5 a 0,8% P.V. Mantenimiento del consumo de pasto, y aumento de GDP.</a:t>
            </a:r>
          </a:p>
          <a:p>
            <a:r>
              <a:rPr lang="es-ES" b="1" dirty="0" smtClean="0"/>
              <a:t>Situación 3: </a:t>
            </a:r>
            <a:r>
              <a:rPr lang="es-ES" dirty="0" smtClean="0"/>
              <a:t>Baja disponibilidad de Pasto, aumentar ganancias, y bajar carga. Suplementar con suplemento menos de 20% de PB a base de fibra altamente digestible y alto almidón, 0,8 a 1,5% del peso. Sustitución del pasto por el concentrado, aumento de GDP.</a:t>
            </a:r>
          </a:p>
          <a:p>
            <a:r>
              <a:rPr lang="es-ES" dirty="0" smtClean="0"/>
              <a:t>De esta forma podemos aumentar, mantener, o disminuir el consumo de pasto de acuerdo a cada situación.</a:t>
            </a:r>
          </a:p>
          <a:p>
            <a:r>
              <a:rPr lang="es-ES" b="1" dirty="0" smtClean="0"/>
              <a:t>Situación 4: </a:t>
            </a:r>
            <a:r>
              <a:rPr lang="es-ES" dirty="0" smtClean="0"/>
              <a:t>Verano, alta disponibilidad y calidad muy buena 12% PB, queremos aumentar GDP, suplementar con suplemento energético 0,3% del P.V. Aumenta GDP y no hay sustitución.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Resumen </a:t>
            </a:r>
            <a:r>
              <a:rPr lang="es-ES" dirty="0" err="1" smtClean="0"/>
              <a:t>Suplementación</a:t>
            </a:r>
            <a:r>
              <a:rPr lang="es-ES" dirty="0" smtClean="0"/>
              <a:t> / Situaciones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la foto 4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387311"/>
            <a:ext cx="4477986" cy="5970647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la foto 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187" y="636565"/>
            <a:ext cx="7160713" cy="5370535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s-ES" dirty="0" smtClean="0"/>
              <a:t>Suplementar entre 10 hs a 15 hs una vez al día.</a:t>
            </a:r>
          </a:p>
          <a:p>
            <a:r>
              <a:rPr lang="es-ES" dirty="0" smtClean="0"/>
              <a:t>Evitar interrumpir pastoreo normal.</a:t>
            </a:r>
          </a:p>
          <a:p>
            <a:r>
              <a:rPr lang="es-ES" dirty="0" smtClean="0"/>
              <a:t>No suplementar más de 0,8 a 1% del P. V. una vez al día /Acidosis.</a:t>
            </a:r>
          </a:p>
          <a:p>
            <a:r>
              <a:rPr lang="es-ES" dirty="0" err="1" smtClean="0"/>
              <a:t>Suplementaciones</a:t>
            </a:r>
            <a:r>
              <a:rPr lang="es-ES" dirty="0" smtClean="0"/>
              <a:t> Energéticas deben ser en forma diaria, y Proteicas con proteínas verdaderas pueden ser cada 2-3 días sumando los consumos diarios</a:t>
            </a:r>
          </a:p>
          <a:p>
            <a:r>
              <a:rPr lang="es-ES" dirty="0" smtClean="0"/>
              <a:t>Permitir la llegada de todo el plantel antes de suministrar el volumen de suplemento diario</a:t>
            </a:r>
          </a:p>
          <a:p>
            <a:r>
              <a:rPr lang="es-ES" dirty="0" smtClean="0"/>
              <a:t>Preparar casetas seguras para almacenamiento</a:t>
            </a:r>
          </a:p>
          <a:p>
            <a:r>
              <a:rPr lang="es-ES" dirty="0" smtClean="0"/>
              <a:t>Evitar </a:t>
            </a:r>
            <a:r>
              <a:rPr lang="es-ES" dirty="0" err="1" smtClean="0"/>
              <a:t>suplementación</a:t>
            </a:r>
            <a:r>
              <a:rPr lang="es-ES" dirty="0" smtClean="0"/>
              <a:t> en lugares de mucho encharcamiento si los animales no se acercan solos.</a:t>
            </a:r>
          </a:p>
          <a:p>
            <a:r>
              <a:rPr lang="es-ES" dirty="0" smtClean="0"/>
              <a:t>Considerar espacio de batea 30 a 40 cm por animal de acuerdo al tamaño.</a:t>
            </a:r>
          </a:p>
          <a:p>
            <a:r>
              <a:rPr lang="es-ES" dirty="0" smtClean="0"/>
              <a:t>Realizar practicas de rotación calculando carga normal del potrero. Debe haber disponibilidad de pasto suficiente o reservas como heno o silo.</a:t>
            </a:r>
          </a:p>
          <a:p>
            <a:r>
              <a:rPr lang="es-ES" dirty="0" smtClean="0"/>
              <a:t>En lo posible deben ser suplementos </a:t>
            </a:r>
            <a:r>
              <a:rPr lang="es-ES" dirty="0" err="1" smtClean="0"/>
              <a:t>peletizados</a:t>
            </a:r>
            <a:r>
              <a:rPr lang="es-ES" dirty="0" smtClean="0"/>
              <a:t> para evitar perdidas y mejorar consumo.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Manejo del Comedero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Mayores retornos incluyen las </a:t>
            </a:r>
            <a:r>
              <a:rPr lang="es-ES" dirty="0" err="1" smtClean="0"/>
              <a:t>sgtes</a:t>
            </a:r>
            <a:r>
              <a:rPr lang="es-ES" dirty="0" smtClean="0"/>
              <a:t>. categorías:</a:t>
            </a:r>
          </a:p>
          <a:p>
            <a:r>
              <a:rPr lang="es-ES" b="1" dirty="0" err="1" smtClean="0"/>
              <a:t>Desmamantes</a:t>
            </a:r>
            <a:r>
              <a:rPr lang="es-ES" b="1" dirty="0" smtClean="0"/>
              <a:t>:</a:t>
            </a:r>
            <a:r>
              <a:rPr lang="es-ES" dirty="0" smtClean="0"/>
              <a:t> debido a altos </a:t>
            </a:r>
            <a:r>
              <a:rPr lang="es-ES" dirty="0" err="1" smtClean="0"/>
              <a:t>requeriminetos</a:t>
            </a:r>
            <a:r>
              <a:rPr lang="es-ES" dirty="0" smtClean="0"/>
              <a:t> nutricionales (PB), permite acortar los tiempos de recría y terminación. Menos mortandad. </a:t>
            </a:r>
            <a:r>
              <a:rPr lang="es-ES" dirty="0" err="1" smtClean="0"/>
              <a:t>Desmamantamiento</a:t>
            </a:r>
            <a:r>
              <a:rPr lang="es-ES" dirty="0" smtClean="0"/>
              <a:t> anticipado.</a:t>
            </a:r>
          </a:p>
          <a:p>
            <a:r>
              <a:rPr lang="es-ES" b="1" dirty="0" smtClean="0"/>
              <a:t>Novillos en Terminación: </a:t>
            </a:r>
            <a:r>
              <a:rPr lang="es-ES" dirty="0" smtClean="0"/>
              <a:t>altos requerimientos de energía, para una comercialización adecuada.</a:t>
            </a:r>
          </a:p>
          <a:p>
            <a:r>
              <a:rPr lang="es-ES" b="1" dirty="0" err="1" smtClean="0"/>
              <a:t>Creep</a:t>
            </a:r>
            <a:r>
              <a:rPr lang="es-ES" b="1" dirty="0" smtClean="0"/>
              <a:t> </a:t>
            </a:r>
            <a:r>
              <a:rPr lang="es-ES" b="1" dirty="0" err="1" smtClean="0"/>
              <a:t>Feeding</a:t>
            </a:r>
            <a:r>
              <a:rPr lang="es-ES" b="1" dirty="0" smtClean="0"/>
              <a:t>: </a:t>
            </a:r>
            <a:r>
              <a:rPr lang="es-ES" dirty="0" smtClean="0"/>
              <a:t>en caso de requerir mayores pesos al destete (bajo consumo y buena respuesta; 10 a 40 </a:t>
            </a:r>
            <a:r>
              <a:rPr lang="es-ES" dirty="0" err="1" smtClean="0"/>
              <a:t>kls</a:t>
            </a:r>
            <a:r>
              <a:rPr lang="es-ES" dirty="0" smtClean="0"/>
              <a:t>)</a:t>
            </a:r>
          </a:p>
          <a:p>
            <a:r>
              <a:rPr lang="es-ES" b="1" dirty="0" smtClean="0"/>
              <a:t>Destete Precoz Primerizas: </a:t>
            </a:r>
            <a:r>
              <a:rPr lang="es-ES" dirty="0" smtClean="0"/>
              <a:t>bajo consumo y alto retorno en preñez de la vacas (de 30% a 80%)</a:t>
            </a:r>
          </a:p>
          <a:p>
            <a:r>
              <a:rPr lang="es-ES" b="1" dirty="0" smtClean="0"/>
              <a:t>Vacas post parto (primerizas y general): </a:t>
            </a:r>
            <a:r>
              <a:rPr lang="es-ES" dirty="0" smtClean="0"/>
              <a:t>disminución del tiempo de retorno al ciclo, más preñez y cabeceros, permite IA.</a:t>
            </a:r>
          </a:p>
          <a:p>
            <a:r>
              <a:rPr lang="es-ES" b="1" dirty="0" smtClean="0"/>
              <a:t>Toros de reposición: </a:t>
            </a:r>
            <a:r>
              <a:rPr lang="es-ES" dirty="0" smtClean="0"/>
              <a:t>desarrollo adecuado para mejor cobertura del plantel.</a:t>
            </a:r>
          </a:p>
          <a:p>
            <a:r>
              <a:rPr lang="es-ES" b="1" dirty="0" smtClean="0"/>
              <a:t>Vaquillas de reposición:</a:t>
            </a:r>
            <a:r>
              <a:rPr lang="es-ES" dirty="0" smtClean="0"/>
              <a:t> en caso de no llegar al peso adecuado para servicio. Disminuye tasa de </a:t>
            </a:r>
            <a:r>
              <a:rPr lang="es-ES" dirty="0" err="1" smtClean="0"/>
              <a:t>refugos</a:t>
            </a:r>
            <a:r>
              <a:rPr lang="es-ES" dirty="0" smtClean="0"/>
              <a:t> para IA.</a:t>
            </a:r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Retorno Económico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la foto 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566304"/>
            <a:ext cx="7254394" cy="5440796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Concepto nro. 1 en pastoreo es: </a:t>
            </a:r>
          </a:p>
          <a:p>
            <a:pPr>
              <a:buNone/>
            </a:pPr>
            <a:r>
              <a:rPr lang="es-ES" dirty="0" smtClean="0"/>
              <a:t>“El campo lo compramos para producir forraje en la mayor cantidad y calidad posible”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“La mayor ganancia se obtiene con el mayor volumen y con la mejor calidad”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Ganancia/Contribución=Volumen * Calidad/Margen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NUTRICIÓN EN PASTOREO</a:t>
            </a:r>
            <a:endParaRPr lang="es-ES" dirty="0"/>
          </a:p>
        </p:txBody>
      </p:sp>
      <p:pic>
        <p:nvPicPr>
          <p:cNvPr id="4" name="4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768" y="214290"/>
            <a:ext cx="1646464" cy="910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la foto 5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600847"/>
            <a:ext cx="4429156" cy="5905541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>
            <a:normAutofit fontScale="77500" lnSpcReduction="20000"/>
          </a:bodyPr>
          <a:lstStyle/>
          <a:p>
            <a:endParaRPr lang="es-ES" dirty="0" smtClean="0"/>
          </a:p>
          <a:p>
            <a:r>
              <a:rPr lang="es-ES" sz="2800" dirty="0" smtClean="0"/>
              <a:t>La </a:t>
            </a:r>
            <a:r>
              <a:rPr lang="es-ES" sz="2800" dirty="0" err="1" smtClean="0"/>
              <a:t>suplementación</a:t>
            </a:r>
            <a:r>
              <a:rPr lang="es-ES" sz="2800" dirty="0" smtClean="0"/>
              <a:t> a campo consiste en suplementar el nutriente que restringe el consumo de pasto y ganancia de peso de los animales, pudiendo aumentar, mantener o disminuir el consumo de pasto de acuerdo al objetivo del productor.</a:t>
            </a:r>
          </a:p>
          <a:p>
            <a:endParaRPr lang="es-ES" sz="2800" dirty="0" smtClean="0"/>
          </a:p>
          <a:p>
            <a:r>
              <a:rPr lang="es-ES" sz="2800" dirty="0" smtClean="0"/>
              <a:t>El efecto aditivo depende de la calidad y disponibilidad del pasto, como también del tipo y cantidad de suplemento.</a:t>
            </a:r>
          </a:p>
          <a:p>
            <a:endParaRPr lang="es-ES" sz="2800" dirty="0" smtClean="0"/>
          </a:p>
          <a:p>
            <a:r>
              <a:rPr lang="es-ES" dirty="0" smtClean="0"/>
              <a:t>El mayor retorno a la </a:t>
            </a:r>
            <a:r>
              <a:rPr lang="es-ES" dirty="0" err="1" smtClean="0"/>
              <a:t>suplementación</a:t>
            </a:r>
            <a:r>
              <a:rPr lang="es-ES" dirty="0" smtClean="0"/>
              <a:t> está en tener un efecto aditivo del suplemento manteniendo el consumo de pasto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Conclusión</a:t>
            </a:r>
            <a:endParaRPr lang="es-ES" dirty="0"/>
          </a:p>
        </p:txBody>
      </p:sp>
      <p:pic>
        <p:nvPicPr>
          <p:cNvPr id="4" name="4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214290"/>
            <a:ext cx="1646464" cy="910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>
            <a:normAutofit/>
          </a:bodyPr>
          <a:lstStyle/>
          <a:p>
            <a:r>
              <a:rPr lang="es-ES" b="1" dirty="0" smtClean="0"/>
              <a:t>Requerimientos tabulados por categoría y ganancia de Peso (NRC)</a:t>
            </a:r>
          </a:p>
          <a:p>
            <a:r>
              <a:rPr lang="es-ES" b="1" dirty="0" smtClean="0"/>
              <a:t>Voluminoso almacenado como silo / Heno.</a:t>
            </a:r>
          </a:p>
          <a:p>
            <a:r>
              <a:rPr lang="es-ES" b="1" dirty="0" smtClean="0"/>
              <a:t>Concentrado (granos, </a:t>
            </a:r>
            <a:r>
              <a:rPr lang="es-ES" b="1" dirty="0" err="1" smtClean="0"/>
              <a:t>expeller</a:t>
            </a:r>
            <a:r>
              <a:rPr lang="es-ES" b="1" dirty="0" smtClean="0"/>
              <a:t>, subproductos)</a:t>
            </a:r>
          </a:p>
          <a:p>
            <a:r>
              <a:rPr lang="es-ES" b="1" dirty="0" smtClean="0"/>
              <a:t>Mezcla Mineral </a:t>
            </a:r>
            <a:r>
              <a:rPr lang="es-ES" b="1" dirty="0" err="1" smtClean="0"/>
              <a:t>Aditivada</a:t>
            </a:r>
            <a:endParaRPr lang="es-ES" b="1" dirty="0" smtClean="0"/>
          </a:p>
          <a:p>
            <a:r>
              <a:rPr lang="es-ES" b="1" dirty="0" smtClean="0"/>
              <a:t>Núcleo Proteico Mineral </a:t>
            </a:r>
            <a:r>
              <a:rPr lang="es-ES" b="1" dirty="0" err="1" smtClean="0"/>
              <a:t>Aditivado</a:t>
            </a:r>
            <a:endParaRPr lang="es-ES" b="1" dirty="0" smtClean="0"/>
          </a:p>
          <a:p>
            <a:r>
              <a:rPr lang="es-ES" b="1" dirty="0" smtClean="0"/>
              <a:t>Manejo del Comedero</a:t>
            </a:r>
          </a:p>
          <a:p>
            <a:r>
              <a:rPr lang="es-ES" b="1" dirty="0" smtClean="0"/>
              <a:t>Costos de Raciones/Ganancia Diaria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NUTRICIÓN A CORRAL /SISTEMAS CON VOLUMINOSO</a:t>
            </a:r>
            <a:endParaRPr lang="es-ES" dirty="0"/>
          </a:p>
        </p:txBody>
      </p:sp>
      <p:pic>
        <p:nvPicPr>
          <p:cNvPr id="4" name="4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214290"/>
            <a:ext cx="1646464" cy="910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la foto 3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505597"/>
            <a:ext cx="4357718" cy="581029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la foto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791349"/>
            <a:ext cx="4228536" cy="5638047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 smtClean="0"/>
              <a:t>Requerimientos tabulados por categoría y ganancia de Peso (NRC)</a:t>
            </a:r>
          </a:p>
          <a:p>
            <a:r>
              <a:rPr lang="es-ES" dirty="0" smtClean="0"/>
              <a:t>Existen requerimientos nutricionales tabulados para cada ganancia de Peso</a:t>
            </a:r>
          </a:p>
          <a:p>
            <a:r>
              <a:rPr lang="es-ES" dirty="0" smtClean="0"/>
              <a:t>Con variables (especialmente con altos niveles de voluminosos)</a:t>
            </a:r>
          </a:p>
          <a:p>
            <a:r>
              <a:rPr lang="es-ES" dirty="0" smtClean="0"/>
              <a:t>NRC= </a:t>
            </a:r>
            <a:r>
              <a:rPr lang="es-ES" dirty="0" err="1" smtClean="0"/>
              <a:t>Req</a:t>
            </a:r>
            <a:r>
              <a:rPr lang="es-ES" dirty="0" smtClean="0"/>
              <a:t> CP + 2%  y TDN -2 a 3%</a:t>
            </a:r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NUTRICIÓN A CORRAL /SISTEMAS CON VOLUMINOSO</a:t>
            </a:r>
            <a:endParaRPr lang="es-ES" dirty="0"/>
          </a:p>
        </p:txBody>
      </p:sp>
      <p:pic>
        <p:nvPicPr>
          <p:cNvPr id="4" name="4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214290"/>
            <a:ext cx="1646464" cy="910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 smtClean="0"/>
              <a:t>Voluminoso almacenado como silo / Heno.</a:t>
            </a:r>
          </a:p>
          <a:p>
            <a:r>
              <a:rPr lang="es-ES" dirty="0" smtClean="0"/>
              <a:t>Silo debe proveer suficiente cantidad y la mejor calidad posible.</a:t>
            </a:r>
          </a:p>
          <a:p>
            <a:r>
              <a:rPr lang="es-ES" dirty="0" smtClean="0"/>
              <a:t>Silo normalmente mejor calidad que el heno</a:t>
            </a:r>
          </a:p>
          <a:p>
            <a:r>
              <a:rPr lang="es-ES" dirty="0" smtClean="0"/>
              <a:t>Elección primeramente por volumen, costo por kilo de producción y costo final de la ración por la calidad.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NUTRICIÓN A CORRAL /SISTEMAS CON VOLUMINOSO</a:t>
            </a:r>
            <a:endParaRPr lang="es-ES" dirty="0"/>
          </a:p>
        </p:txBody>
      </p:sp>
      <p:pic>
        <p:nvPicPr>
          <p:cNvPr id="4" name="4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214290"/>
            <a:ext cx="1646464" cy="910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la foto 2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1" y="387312"/>
            <a:ext cx="4477985" cy="5970645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b="1" dirty="0" smtClean="0"/>
              <a:t>Concentrado (granos, </a:t>
            </a:r>
            <a:r>
              <a:rPr lang="es-ES" b="1" dirty="0" err="1" smtClean="0"/>
              <a:t>expeller</a:t>
            </a:r>
            <a:r>
              <a:rPr lang="es-ES" b="1" dirty="0" smtClean="0"/>
              <a:t>, subproductos)</a:t>
            </a:r>
          </a:p>
          <a:p>
            <a:r>
              <a:rPr lang="es-ES" dirty="0" smtClean="0"/>
              <a:t>Concentrados Energéticos &lt;20% CP granos de cereales (Maíz, Sorgo, Trigo, Subproductos como </a:t>
            </a:r>
            <a:r>
              <a:rPr lang="es-ES" dirty="0" err="1" smtClean="0"/>
              <a:t>Casc</a:t>
            </a:r>
            <a:r>
              <a:rPr lang="es-ES" dirty="0" smtClean="0"/>
              <a:t>. Soja, Afrecho de Trigo).</a:t>
            </a:r>
          </a:p>
          <a:p>
            <a:r>
              <a:rPr lang="es-ES" dirty="0" smtClean="0"/>
              <a:t>Concentrados Proteicos &gt;20% CP subproductos de oleaginosas (</a:t>
            </a:r>
            <a:r>
              <a:rPr lang="es-ES" dirty="0" err="1" smtClean="0"/>
              <a:t>expeller</a:t>
            </a:r>
            <a:r>
              <a:rPr lang="es-ES" dirty="0" smtClean="0"/>
              <a:t> de Girasol, Algodón, Soja) y otros como Subproductos de Plantas de Alcohol a base de maíz, sorgo (</a:t>
            </a:r>
            <a:r>
              <a:rPr lang="es-ES" dirty="0" err="1" smtClean="0"/>
              <a:t>Exp</a:t>
            </a:r>
            <a:r>
              <a:rPr lang="es-ES" dirty="0" smtClean="0"/>
              <a:t> o </a:t>
            </a:r>
            <a:r>
              <a:rPr lang="es-ES" dirty="0" err="1" smtClean="0"/>
              <a:t>Burlanda</a:t>
            </a:r>
            <a:r>
              <a:rPr lang="es-ES" dirty="0" smtClean="0"/>
              <a:t> de Maíz)</a:t>
            </a:r>
          </a:p>
          <a:p>
            <a:r>
              <a:rPr lang="es-ES" dirty="0" smtClean="0"/>
              <a:t>Se utilizan para complementar la ración y llenar los requerimientos para la ganancia deseada</a:t>
            </a:r>
          </a:p>
          <a:p>
            <a:r>
              <a:rPr lang="es-ES" dirty="0" smtClean="0"/>
              <a:t>Elección por costo relativo a su contenido de nutrientes dependiendo del requerimiento.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NUTRICIÓN A CORRAL /SISTEMAS CON VOLUMINOSO</a:t>
            </a:r>
            <a:endParaRPr lang="es-ES" dirty="0"/>
          </a:p>
        </p:txBody>
      </p:sp>
      <p:pic>
        <p:nvPicPr>
          <p:cNvPr id="4" name="4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214290"/>
            <a:ext cx="1646464" cy="910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 smtClean="0"/>
              <a:t>Mezcla Mineral </a:t>
            </a:r>
            <a:r>
              <a:rPr lang="es-ES" b="1" dirty="0" err="1" smtClean="0"/>
              <a:t>Aditivada</a:t>
            </a:r>
            <a:endParaRPr lang="es-ES" b="1" dirty="0" smtClean="0"/>
          </a:p>
          <a:p>
            <a:r>
              <a:rPr lang="es-ES" dirty="0" err="1" smtClean="0"/>
              <a:t>Macrominerales</a:t>
            </a:r>
            <a:r>
              <a:rPr lang="es-ES" dirty="0" smtClean="0"/>
              <a:t>: Ca, P, S, Mg</a:t>
            </a:r>
          </a:p>
          <a:p>
            <a:r>
              <a:rPr lang="es-ES" dirty="0" err="1" smtClean="0"/>
              <a:t>Microminerales</a:t>
            </a:r>
            <a:r>
              <a:rPr lang="es-ES" dirty="0" smtClean="0"/>
              <a:t>: Cu, Zn, Se, Co</a:t>
            </a:r>
          </a:p>
          <a:p>
            <a:r>
              <a:rPr lang="es-ES" dirty="0" smtClean="0"/>
              <a:t>Vitaminas: A, D, E</a:t>
            </a:r>
          </a:p>
          <a:p>
            <a:r>
              <a:rPr lang="es-ES" dirty="0" smtClean="0"/>
              <a:t>Aditivos para prevenir acidosis (Levaduras, </a:t>
            </a:r>
            <a:r>
              <a:rPr lang="es-ES" dirty="0" err="1" smtClean="0"/>
              <a:t>Monensina</a:t>
            </a:r>
            <a:r>
              <a:rPr lang="es-ES" dirty="0" smtClean="0"/>
              <a:t>)</a:t>
            </a:r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NUTRICIÓN A CORRAL /SISTEMAS CON VOLUMINOSO</a:t>
            </a:r>
            <a:endParaRPr lang="es-ES" dirty="0"/>
          </a:p>
        </p:txBody>
      </p:sp>
      <p:pic>
        <p:nvPicPr>
          <p:cNvPr id="4" name="4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214290"/>
            <a:ext cx="1646464" cy="910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la foto 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334133"/>
            <a:ext cx="4714907" cy="6286542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>
            <a:normAutofit/>
          </a:bodyPr>
          <a:lstStyle/>
          <a:p>
            <a:r>
              <a:rPr lang="es-ES" b="1" dirty="0" smtClean="0"/>
              <a:t>Núcleo Proteico Mineral </a:t>
            </a:r>
            <a:r>
              <a:rPr lang="es-ES" b="1" dirty="0" err="1" smtClean="0"/>
              <a:t>Aditivado</a:t>
            </a:r>
            <a:endParaRPr lang="es-ES" b="1" dirty="0" smtClean="0"/>
          </a:p>
          <a:p>
            <a:r>
              <a:rPr lang="es-ES" dirty="0" smtClean="0"/>
              <a:t>Proteína (proteína verdadera, y NNP)</a:t>
            </a:r>
          </a:p>
          <a:p>
            <a:r>
              <a:rPr lang="es-ES" dirty="0" err="1" smtClean="0"/>
              <a:t>Macrominerales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Microminerales</a:t>
            </a:r>
            <a:endParaRPr lang="es-ES" dirty="0" smtClean="0"/>
          </a:p>
          <a:p>
            <a:r>
              <a:rPr lang="es-ES" dirty="0" smtClean="0"/>
              <a:t>Vitaminas</a:t>
            </a:r>
          </a:p>
          <a:p>
            <a:r>
              <a:rPr lang="es-ES" dirty="0" smtClean="0"/>
              <a:t>Aditivos para prevenir acidosis (Levaduras, </a:t>
            </a:r>
            <a:r>
              <a:rPr lang="es-ES" dirty="0" err="1" smtClean="0"/>
              <a:t>Monensina</a:t>
            </a:r>
            <a:r>
              <a:rPr lang="es-ES" dirty="0" smtClean="0"/>
              <a:t>)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NUTRICIÓN A CORRAL /SISTEMAS CON VOLUMINOSO</a:t>
            </a:r>
            <a:endParaRPr lang="es-ES" dirty="0"/>
          </a:p>
        </p:txBody>
      </p:sp>
      <p:pic>
        <p:nvPicPr>
          <p:cNvPr id="4" name="4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214290"/>
            <a:ext cx="1646464" cy="910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>
            <a:normAutofit/>
          </a:bodyPr>
          <a:lstStyle/>
          <a:p>
            <a:r>
              <a:rPr lang="es-ES" b="1" dirty="0" smtClean="0"/>
              <a:t>Núcleo Proteico Mineral </a:t>
            </a:r>
            <a:r>
              <a:rPr lang="es-ES" b="1" dirty="0" err="1" smtClean="0"/>
              <a:t>Aditivado</a:t>
            </a:r>
            <a:endParaRPr lang="es-ES" b="1" dirty="0" smtClean="0"/>
          </a:p>
          <a:p>
            <a:r>
              <a:rPr lang="es-ES" dirty="0" err="1" smtClean="0"/>
              <a:t>Hilagro</a:t>
            </a:r>
            <a:endParaRPr lang="es-ES" dirty="0" smtClean="0"/>
          </a:p>
          <a:p>
            <a:r>
              <a:rPr lang="es-ES" dirty="0" smtClean="0"/>
              <a:t>Ración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NUTRICIÓN A CORRAL /SISTEMAS CON VOLUMINOSO</a:t>
            </a:r>
            <a:endParaRPr lang="es-ES" dirty="0"/>
          </a:p>
        </p:txBody>
      </p:sp>
      <p:pic>
        <p:nvPicPr>
          <p:cNvPr id="4" name="4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214290"/>
            <a:ext cx="1646464" cy="910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la foto 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937" y="357166"/>
            <a:ext cx="7533246" cy="5649934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" b="1" dirty="0" smtClean="0"/>
              <a:t>Manejo del Comedero</a:t>
            </a:r>
            <a:endParaRPr lang="es-ES" dirty="0" smtClean="0"/>
          </a:p>
          <a:p>
            <a:r>
              <a:rPr lang="es-ES" dirty="0" smtClean="0"/>
              <a:t>Ración Balanceada</a:t>
            </a:r>
          </a:p>
          <a:p>
            <a:r>
              <a:rPr lang="es-ES" dirty="0" smtClean="0"/>
              <a:t>Materia seca del forraje</a:t>
            </a:r>
          </a:p>
          <a:p>
            <a:r>
              <a:rPr lang="es-ES" dirty="0" smtClean="0"/>
              <a:t>Porcentaje de ingredientes en </a:t>
            </a:r>
            <a:r>
              <a:rPr lang="es-ES" dirty="0" err="1" smtClean="0"/>
              <a:t>Mixer</a:t>
            </a:r>
            <a:r>
              <a:rPr lang="es-ES" dirty="0" smtClean="0"/>
              <a:t> o Forrajera de acuerdo a la cantidad de Forraje</a:t>
            </a:r>
          </a:p>
          <a:p>
            <a:r>
              <a:rPr lang="es-ES" dirty="0" smtClean="0"/>
              <a:t>Buena mezcla (+15% de ganancia)</a:t>
            </a:r>
          </a:p>
          <a:p>
            <a:r>
              <a:rPr lang="es-ES" dirty="0" smtClean="0"/>
              <a:t>Cantidad inicial/animal </a:t>
            </a:r>
          </a:p>
          <a:p>
            <a:r>
              <a:rPr lang="es-ES" dirty="0" smtClean="0"/>
              <a:t>Maíz molido grueso</a:t>
            </a:r>
          </a:p>
          <a:p>
            <a:r>
              <a:rPr lang="es-ES" dirty="0" smtClean="0"/>
              <a:t>Racionamiento: 30-40% a la mañana, 60-70% a la tarde</a:t>
            </a:r>
          </a:p>
          <a:p>
            <a:r>
              <a:rPr lang="es-ES" dirty="0" smtClean="0"/>
              <a:t>Lectura de batea, 12 hs (0), 6 hs (1-2)</a:t>
            </a:r>
          </a:p>
          <a:p>
            <a:r>
              <a:rPr lang="es-ES" dirty="0" smtClean="0"/>
              <a:t>Aumento de volumen (+5%) con dos días consecutivos de lectura 0 a las 6 hs</a:t>
            </a:r>
          </a:p>
          <a:p>
            <a:r>
              <a:rPr lang="es-ES" dirty="0" smtClean="0"/>
              <a:t>Pesajes con 12 hs de ayuno</a:t>
            </a:r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NUTRICIÓN A CORRAL /SISTEMAS CON VOLUMINOSO</a:t>
            </a:r>
            <a:endParaRPr lang="es-ES" dirty="0"/>
          </a:p>
        </p:txBody>
      </p:sp>
      <p:pic>
        <p:nvPicPr>
          <p:cNvPr id="4" name="4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214290"/>
            <a:ext cx="1646464" cy="910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la foto 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410345"/>
            <a:ext cx="4500594" cy="6000791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 smtClean="0"/>
              <a:t>Costo de Raciones</a:t>
            </a:r>
            <a:endParaRPr lang="es-ES" dirty="0" smtClean="0"/>
          </a:p>
          <a:p>
            <a:r>
              <a:rPr lang="es-ES" dirty="0" smtClean="0"/>
              <a:t>Para diferentes Ganancias de peso.</a:t>
            </a:r>
          </a:p>
          <a:p>
            <a:r>
              <a:rPr lang="es-ES" dirty="0" smtClean="0"/>
              <a:t>Comparar Costo por kilo Ganado, aprox. 7442 Gs/d /1,3 kl/d= 5724 Gs/kl ganado.</a:t>
            </a:r>
          </a:p>
          <a:p>
            <a:r>
              <a:rPr lang="es-ES" dirty="0" smtClean="0"/>
              <a:t>Incluir Costo de Racionamiento, mayor a grano entero. Doble de volumen de racionamiento por día.</a:t>
            </a:r>
          </a:p>
          <a:p>
            <a:r>
              <a:rPr lang="es-ES" dirty="0" smtClean="0"/>
              <a:t>Sacar costo de elaboración de Silo o pasto de corte del forraje.</a:t>
            </a:r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NUTRICIÓN A CORRAL /SISTEMAS CON VOLUMINOSO</a:t>
            </a:r>
            <a:endParaRPr lang="es-ES" dirty="0"/>
          </a:p>
        </p:txBody>
      </p:sp>
      <p:pic>
        <p:nvPicPr>
          <p:cNvPr id="4" name="4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214290"/>
            <a:ext cx="1646464" cy="910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>
            <a:normAutofit/>
          </a:bodyPr>
          <a:lstStyle/>
          <a:p>
            <a:r>
              <a:rPr lang="es-ES" b="1" dirty="0" smtClean="0"/>
              <a:t>Requerimientos Estimados</a:t>
            </a:r>
          </a:p>
          <a:p>
            <a:r>
              <a:rPr lang="es-ES" b="1" dirty="0" smtClean="0"/>
              <a:t>Periodo de Adaptación con Voluminoso</a:t>
            </a:r>
          </a:p>
          <a:p>
            <a:r>
              <a:rPr lang="es-ES" b="1" dirty="0" smtClean="0"/>
              <a:t>Concentrado (Grano de Maíz 85%, Núcleo Proteico Mineral Aditivado15%)</a:t>
            </a:r>
          </a:p>
          <a:p>
            <a:r>
              <a:rPr lang="es-ES" b="1" dirty="0" smtClean="0"/>
              <a:t>Manejo del Comedero</a:t>
            </a:r>
          </a:p>
          <a:p>
            <a:r>
              <a:rPr lang="es-ES" b="1" dirty="0" smtClean="0"/>
              <a:t>Costos de Raciones /Ganancia Diaria 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NUTRICIÓN A CORRAL SIN VOLUMINOSO O GRANO ENTERO</a:t>
            </a:r>
            <a:endParaRPr lang="es-ES" dirty="0"/>
          </a:p>
        </p:txBody>
      </p:sp>
      <p:pic>
        <p:nvPicPr>
          <p:cNvPr id="4" name="4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214290"/>
            <a:ext cx="1646464" cy="910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la foto 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000108"/>
            <a:ext cx="8157899" cy="4578364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 smtClean="0"/>
              <a:t>Requerimientos Estimados</a:t>
            </a:r>
          </a:p>
          <a:p>
            <a:r>
              <a:rPr lang="es-ES" dirty="0" smtClean="0"/>
              <a:t>Energía fijada considerando que es una sola fuente de Energía (Maíz)</a:t>
            </a:r>
          </a:p>
          <a:p>
            <a:r>
              <a:rPr lang="es-ES" dirty="0" smtClean="0"/>
              <a:t>Proteína de Acuerdo a peso de los animales, más jóvenes &lt;300 </a:t>
            </a:r>
            <a:r>
              <a:rPr lang="es-ES" dirty="0" err="1" smtClean="0"/>
              <a:t>kls</a:t>
            </a:r>
            <a:r>
              <a:rPr lang="es-ES" dirty="0" smtClean="0"/>
              <a:t>=15% PB, adultos 14% PB</a:t>
            </a:r>
          </a:p>
          <a:p>
            <a:r>
              <a:rPr lang="es-ES" dirty="0" smtClean="0"/>
              <a:t>Calculados para máxima ganancia.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NUTRICIÓN A CORRAL SIN VOLUMINOSO O GRANO ENTERO</a:t>
            </a:r>
            <a:endParaRPr lang="es-ES" dirty="0"/>
          </a:p>
        </p:txBody>
      </p:sp>
      <p:pic>
        <p:nvPicPr>
          <p:cNvPr id="4" name="4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214290"/>
            <a:ext cx="1646464" cy="910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la foto 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428604"/>
            <a:ext cx="4572032" cy="6096041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4274" y="617506"/>
          <a:ext cx="8929726" cy="5865986"/>
        </p:xfrm>
        <a:graphic>
          <a:graphicData uri="http://schemas.openxmlformats.org/drawingml/2006/table">
            <a:tbl>
              <a:tblPr/>
              <a:tblGrid>
                <a:gridCol w="686902"/>
                <a:gridCol w="686902"/>
                <a:gridCol w="686902"/>
                <a:gridCol w="686902"/>
                <a:gridCol w="686902"/>
                <a:gridCol w="686902"/>
                <a:gridCol w="686902"/>
                <a:gridCol w="686902"/>
                <a:gridCol w="686902"/>
                <a:gridCol w="686902"/>
                <a:gridCol w="686902"/>
                <a:gridCol w="686902"/>
                <a:gridCol w="686902"/>
              </a:tblGrid>
              <a:tr h="382602"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latin typeface="Arial"/>
                        </a:rPr>
                        <a:t>SUPLEMENTACIÓN DE ANIMALES EN PASTOREO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latin typeface="Arial"/>
                        </a:rPr>
                        <a:t>Volumen 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latin typeface="Arial"/>
                        </a:rPr>
                        <a:t>Heno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Heno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Heno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Heno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latin typeface="Arial"/>
                        </a:rPr>
                        <a:t>Heno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latin typeface="Arial"/>
                        </a:rPr>
                        <a:t>Heno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latin typeface="Arial"/>
                        </a:rPr>
                        <a:t>Pasto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disponible 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Calidad aprox.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Enero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Febrero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latin typeface="Arial"/>
                        </a:rPr>
                        <a:t>Marzo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Abril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Mayo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Junio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Julio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Agosto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 smtClean="0">
                          <a:latin typeface="Arial"/>
                        </a:rPr>
                        <a:t>Setiembre</a:t>
                      </a:r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latin typeface="Arial"/>
                        </a:rPr>
                        <a:t>Octubre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latin typeface="Arial"/>
                        </a:rPr>
                        <a:t>Noviembre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latin typeface="Arial"/>
                        </a:rPr>
                        <a:t>Diciembre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370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reeform 1"/>
          <p:cNvSpPr>
            <a:spLocks/>
          </p:cNvSpPr>
          <p:nvPr/>
        </p:nvSpPr>
        <p:spPr bwMode="auto">
          <a:xfrm>
            <a:off x="857224" y="1071546"/>
            <a:ext cx="7729567" cy="895350"/>
          </a:xfrm>
          <a:custGeom>
            <a:avLst/>
            <a:gdLst>
              <a:gd name="T0" fmla="*/ 0 w 566"/>
              <a:gd name="T1" fmla="*/ 361950 h 94"/>
              <a:gd name="T2" fmla="*/ 2298857 w 566"/>
              <a:gd name="T3" fmla="*/ 76200 h 94"/>
              <a:gd name="T4" fmla="*/ 5067199 w 566"/>
              <a:gd name="T5" fmla="*/ 847725 h 94"/>
              <a:gd name="T6" fmla="*/ 9163050 w 566"/>
              <a:gd name="T7" fmla="*/ 342900 h 94"/>
              <a:gd name="T8" fmla="*/ 0 60000 65536"/>
              <a:gd name="T9" fmla="*/ 0 60000 65536"/>
              <a:gd name="T10" fmla="*/ 0 60000 65536"/>
              <a:gd name="T11" fmla="*/ 0 60000 65536"/>
              <a:gd name="T12" fmla="*/ 0 w 566"/>
              <a:gd name="T13" fmla="*/ 0 h 94"/>
              <a:gd name="T14" fmla="*/ 566 w 566"/>
              <a:gd name="T15" fmla="*/ 94 h 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6" h="94">
                <a:moveTo>
                  <a:pt x="0" y="38"/>
                </a:moveTo>
                <a:cubicBezTo>
                  <a:pt x="45" y="19"/>
                  <a:pt x="90" y="0"/>
                  <a:pt x="142" y="8"/>
                </a:cubicBezTo>
                <a:cubicBezTo>
                  <a:pt x="194" y="16"/>
                  <a:pt x="242" y="84"/>
                  <a:pt x="313" y="89"/>
                </a:cubicBezTo>
                <a:cubicBezTo>
                  <a:pt x="384" y="94"/>
                  <a:pt x="524" y="45"/>
                  <a:pt x="566" y="36"/>
                </a:cubicBezTo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/>
          </a:ln>
        </p:spPr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785786" y="2311711"/>
            <a:ext cx="8000992" cy="45719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 smtClean="0"/>
              <a:t>Periodo de Adaptación con Voluminoso</a:t>
            </a:r>
          </a:p>
          <a:p>
            <a:r>
              <a:rPr lang="es-ES" dirty="0" smtClean="0"/>
              <a:t>Varios sistemas: comenzar con 0,5%, cada tres días aumentar 0,5% hasta llegar a 2% luego dejar voluminoso (día de por medio por 6 días </a:t>
            </a:r>
            <a:r>
              <a:rPr lang="es-ES" dirty="0" err="1" smtClean="0"/>
              <a:t>Aprox</a:t>
            </a:r>
            <a:r>
              <a:rPr lang="es-ES" dirty="0" smtClean="0"/>
              <a:t>)</a:t>
            </a:r>
          </a:p>
          <a:p>
            <a:r>
              <a:rPr lang="es-ES" dirty="0" smtClean="0"/>
              <a:t>Bajar al máximo % de </a:t>
            </a:r>
            <a:r>
              <a:rPr lang="es-ES" dirty="0" err="1" smtClean="0"/>
              <a:t>refúgos</a:t>
            </a:r>
            <a:r>
              <a:rPr lang="es-ES" dirty="0" smtClean="0"/>
              <a:t>. Normal entre 2 a 5%.</a:t>
            </a:r>
          </a:p>
          <a:p>
            <a:r>
              <a:rPr lang="es-ES" dirty="0" smtClean="0"/>
              <a:t>Mezclar voluminoso con concentrado, manejo similar a engorde con voluminoso.</a:t>
            </a:r>
          </a:p>
          <a:p>
            <a:r>
              <a:rPr lang="es-ES" dirty="0" smtClean="0"/>
              <a:t>Consumo final 2,2 a 2,4% del peso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NUTRICIÓN A CORRAL SIN VOLUMINOSO O GRANO ENTERO</a:t>
            </a:r>
            <a:endParaRPr lang="es-ES" dirty="0"/>
          </a:p>
        </p:txBody>
      </p:sp>
      <p:pic>
        <p:nvPicPr>
          <p:cNvPr id="4" name="4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214290"/>
            <a:ext cx="1646464" cy="910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b="1" dirty="0" smtClean="0"/>
              <a:t>Concentrado (Grano de Maíz 85%, Núcleo Proteico Mineral Aditivado15%)</a:t>
            </a:r>
          </a:p>
          <a:p>
            <a:r>
              <a:rPr lang="es-ES" dirty="0" smtClean="0"/>
              <a:t>En caso de animales jóvenes (&lt;300 </a:t>
            </a:r>
            <a:r>
              <a:rPr lang="es-ES" dirty="0" err="1" smtClean="0"/>
              <a:t>kls</a:t>
            </a:r>
            <a:r>
              <a:rPr lang="es-ES" dirty="0" smtClean="0"/>
              <a:t>) y en adaptación 80:20, Maíz: Núcleo, Adultos 85:15</a:t>
            </a:r>
          </a:p>
          <a:p>
            <a:r>
              <a:rPr lang="es-ES" dirty="0" smtClean="0"/>
              <a:t>Maíz de primera, menos del 6% de granos dañados partidos, impurezas, etc.</a:t>
            </a:r>
          </a:p>
          <a:p>
            <a:r>
              <a:rPr lang="es-ES" dirty="0" smtClean="0"/>
              <a:t>Núcleo sin polvo, bien </a:t>
            </a:r>
            <a:r>
              <a:rPr lang="es-ES" dirty="0" err="1" smtClean="0"/>
              <a:t>peletizado</a:t>
            </a:r>
            <a:r>
              <a:rPr lang="es-ES" dirty="0" smtClean="0"/>
              <a:t>.</a:t>
            </a:r>
          </a:p>
          <a:p>
            <a:r>
              <a:rPr lang="es-ES" dirty="0" smtClean="0"/>
              <a:t>Mezcla apropiada.</a:t>
            </a:r>
          </a:p>
          <a:p>
            <a:r>
              <a:rPr lang="es-ES" dirty="0" smtClean="0"/>
              <a:t>Núcleo con 35% de PB, o más, o mezclado con algún </a:t>
            </a:r>
            <a:r>
              <a:rPr lang="es-ES" dirty="0" err="1" smtClean="0"/>
              <a:t>expeller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NUTRICIÓN A CORRAL SIN VOLUMINOSO O GRANO ENTERO</a:t>
            </a:r>
            <a:endParaRPr lang="es-ES" dirty="0"/>
          </a:p>
        </p:txBody>
      </p:sp>
      <p:pic>
        <p:nvPicPr>
          <p:cNvPr id="4" name="4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214290"/>
            <a:ext cx="1646464" cy="910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la foto 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689" y="785794"/>
            <a:ext cx="6961742" cy="5221306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 smtClean="0"/>
              <a:t>Manejo del Comedero (Acidosis)</a:t>
            </a:r>
          </a:p>
          <a:p>
            <a:r>
              <a:rPr lang="es-ES" dirty="0" smtClean="0"/>
              <a:t>Periodo de Adaptación, manejo similar a con voluminoso.</a:t>
            </a:r>
          </a:p>
          <a:p>
            <a:r>
              <a:rPr lang="es-ES" dirty="0" smtClean="0"/>
              <a:t>Luego iniciar calculando un consumo de 2,2% del peso e ir aumentando hasta ser ad libitum</a:t>
            </a:r>
          </a:p>
          <a:p>
            <a:r>
              <a:rPr lang="es-ES" dirty="0" smtClean="0"/>
              <a:t>Bateas Techadas, no se debe mojar la ración.</a:t>
            </a:r>
          </a:p>
          <a:p>
            <a:r>
              <a:rPr lang="es-ES" dirty="0" smtClean="0"/>
              <a:t>En caso de interrumpir racionamiento, iniciar con voluminoso o limitar consumo de grano en 4 tomas diarias 2,2% del peso y luego ir aumentando.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NUTRICIÓN A CORRAL SIN VOLUMINOSO O GRANO ENTERO</a:t>
            </a:r>
            <a:endParaRPr lang="es-ES" dirty="0"/>
          </a:p>
        </p:txBody>
      </p:sp>
      <p:pic>
        <p:nvPicPr>
          <p:cNvPr id="4" name="4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214290"/>
            <a:ext cx="1646464" cy="910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la foto 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648473"/>
            <a:ext cx="3429023" cy="5715039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ES" b="1" dirty="0" smtClean="0"/>
              <a:t>Costos de Raciones /Ganancia Diaria </a:t>
            </a:r>
          </a:p>
          <a:p>
            <a:r>
              <a:rPr lang="es-ES" dirty="0" smtClean="0"/>
              <a:t>Periodo Adaptación mantenimiento a ganancia mínima.</a:t>
            </a:r>
          </a:p>
          <a:p>
            <a:r>
              <a:rPr lang="es-ES" dirty="0" smtClean="0"/>
              <a:t>Primer mes, ganancia regular, mejor </a:t>
            </a:r>
            <a:r>
              <a:rPr lang="es-ES" dirty="0" err="1" smtClean="0"/>
              <a:t>sgdo</a:t>
            </a:r>
            <a:r>
              <a:rPr lang="es-ES" dirty="0" smtClean="0"/>
              <a:t>. mes. </a:t>
            </a:r>
            <a:r>
              <a:rPr lang="es-ES" dirty="0" err="1" smtClean="0"/>
              <a:t>Prom</a:t>
            </a:r>
            <a:r>
              <a:rPr lang="es-ES" dirty="0" smtClean="0"/>
              <a:t>. 1,3 a 1,7 </a:t>
            </a:r>
            <a:r>
              <a:rPr lang="es-ES" dirty="0" err="1" smtClean="0"/>
              <a:t>kls</a:t>
            </a:r>
            <a:r>
              <a:rPr lang="es-ES" dirty="0" smtClean="0"/>
              <a:t>/d. desde terminado el periodo de adaptación</a:t>
            </a:r>
          </a:p>
          <a:p>
            <a:r>
              <a:rPr lang="es-ES" dirty="0" smtClean="0"/>
              <a:t>Costo dependiente del precio del maíz y el núcleo. Aprox. 8700 Gs/d, para 1,4 </a:t>
            </a:r>
            <a:r>
              <a:rPr lang="es-ES" dirty="0" err="1" smtClean="0"/>
              <a:t>kls</a:t>
            </a:r>
            <a:r>
              <a:rPr lang="es-ES" dirty="0" smtClean="0"/>
              <a:t>/d= 6214 Gs/kl ganado.</a:t>
            </a:r>
          </a:p>
          <a:p>
            <a:r>
              <a:rPr lang="es-ES" dirty="0" smtClean="0"/>
              <a:t>Mejor rendimiento en Toros (1,6 </a:t>
            </a:r>
            <a:r>
              <a:rPr lang="es-ES" dirty="0" err="1" smtClean="0"/>
              <a:t>kls</a:t>
            </a:r>
            <a:r>
              <a:rPr lang="es-ES" dirty="0" smtClean="0"/>
              <a:t>/d), Novillos (1,5 </a:t>
            </a:r>
            <a:r>
              <a:rPr lang="es-ES" dirty="0" err="1" smtClean="0"/>
              <a:t>kls</a:t>
            </a:r>
            <a:r>
              <a:rPr lang="es-ES" dirty="0" smtClean="0"/>
              <a:t>/d), Vaquillas (1,4 </a:t>
            </a:r>
            <a:r>
              <a:rPr lang="es-ES" dirty="0" err="1" smtClean="0"/>
              <a:t>kls</a:t>
            </a:r>
            <a:r>
              <a:rPr lang="es-ES" dirty="0" smtClean="0"/>
              <a:t>/d) y Vacas (1,2 a 1,3 </a:t>
            </a:r>
            <a:r>
              <a:rPr lang="es-ES" dirty="0" err="1" smtClean="0"/>
              <a:t>kls</a:t>
            </a:r>
            <a:r>
              <a:rPr lang="es-ES" dirty="0" smtClean="0"/>
              <a:t>/d)</a:t>
            </a:r>
          </a:p>
          <a:p>
            <a:r>
              <a:rPr lang="es-ES" dirty="0" smtClean="0"/>
              <a:t>Vacas peor conversión alimenticia y mayor cantidad de </a:t>
            </a:r>
            <a:r>
              <a:rPr lang="es-ES" dirty="0" err="1" smtClean="0"/>
              <a:t>refúgos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NUTRICIÓN A CORRAL SIN VOLUMINOSO O GRANO ENTERO</a:t>
            </a:r>
            <a:endParaRPr lang="es-ES" dirty="0"/>
          </a:p>
        </p:txBody>
      </p:sp>
      <p:pic>
        <p:nvPicPr>
          <p:cNvPr id="4" name="4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214290"/>
            <a:ext cx="1646464" cy="910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la foto 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285860"/>
            <a:ext cx="7846888" cy="4413874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la foto 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375026"/>
            <a:ext cx="7977242" cy="5982932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ES" sz="2800" dirty="0" smtClean="0"/>
          </a:p>
          <a:p>
            <a:r>
              <a:rPr lang="es-ES" sz="2800" b="1" dirty="0" smtClean="0"/>
              <a:t>La nutrición a corral con voluminoso consiste en alimentar a los animales de acuerdo a la ganancia deseada, atendiendo a los costos de materias primas.</a:t>
            </a:r>
          </a:p>
          <a:p>
            <a:endParaRPr lang="es-ES" sz="2800" b="1" dirty="0" smtClean="0"/>
          </a:p>
          <a:p>
            <a:r>
              <a:rPr lang="es-ES" sz="2800" b="1" dirty="0" smtClean="0"/>
              <a:t>La nutrición con Grano entero: consiste en obtener la mayor ganancia aportada por la energía del Maíz, como grano entero, evitando en lo posible los problemas de acidosis.</a:t>
            </a:r>
          </a:p>
          <a:p>
            <a:endParaRPr lang="es-ES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Conclusión</a:t>
            </a:r>
            <a:endParaRPr lang="es-ES" dirty="0"/>
          </a:p>
        </p:txBody>
      </p:sp>
      <p:pic>
        <p:nvPicPr>
          <p:cNvPr id="4" name="4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214290"/>
            <a:ext cx="1646464" cy="910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785926"/>
            <a:ext cx="7772400" cy="1470025"/>
          </a:xfrm>
        </p:spPr>
        <p:txBody>
          <a:bodyPr>
            <a:normAutofit/>
          </a:bodyPr>
          <a:lstStyle/>
          <a:p>
            <a:r>
              <a:rPr lang="es-ES" dirty="0" smtClean="0"/>
              <a:t>MUCHAS GRACIAS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00166" y="4357694"/>
            <a:ext cx="6400800" cy="2799192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 </a:t>
            </a:r>
          </a:p>
        </p:txBody>
      </p:sp>
      <p:pic>
        <p:nvPicPr>
          <p:cNvPr id="4" name="4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768" y="285728"/>
            <a:ext cx="1646464" cy="910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 smtClean="0"/>
              <a:t>Requerimientos no Tabulados /Guía</a:t>
            </a:r>
          </a:p>
          <a:p>
            <a:r>
              <a:rPr lang="es-ES" b="1" dirty="0" smtClean="0"/>
              <a:t>Calidad del Pasto /Consumo de Pasto</a:t>
            </a:r>
          </a:p>
          <a:p>
            <a:r>
              <a:rPr lang="es-ES" b="1" dirty="0" smtClean="0"/>
              <a:t>Disponibilidad de pasto / Cantidad de Animales / Reserva de Pasto (Heno)</a:t>
            </a:r>
          </a:p>
          <a:p>
            <a:r>
              <a:rPr lang="es-ES" b="1" dirty="0" smtClean="0"/>
              <a:t>Categorías a suplementar</a:t>
            </a:r>
          </a:p>
          <a:p>
            <a:r>
              <a:rPr lang="es-ES" b="1" dirty="0" smtClean="0"/>
              <a:t>Objetivo de ganancia de peso</a:t>
            </a:r>
          </a:p>
          <a:p>
            <a:r>
              <a:rPr lang="es-ES" b="1" dirty="0" smtClean="0"/>
              <a:t>Tipo y Volumen de suplemento/Efecto aditivo o sustitutivo.</a:t>
            </a:r>
          </a:p>
          <a:p>
            <a:r>
              <a:rPr lang="es-ES" b="1" dirty="0" smtClean="0"/>
              <a:t>Manejo del comedero</a:t>
            </a:r>
          </a:p>
          <a:p>
            <a:r>
              <a:rPr lang="es-ES" b="1" dirty="0" smtClean="0"/>
              <a:t>Retorno Económico</a:t>
            </a:r>
            <a:r>
              <a:rPr lang="es-ES" dirty="0" smtClean="0"/>
              <a:t> 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NUTRICIÓN EN PASTOREO</a:t>
            </a:r>
            <a:endParaRPr lang="es-ES" dirty="0"/>
          </a:p>
        </p:txBody>
      </p:sp>
      <p:pic>
        <p:nvPicPr>
          <p:cNvPr id="4" name="4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768" y="214290"/>
            <a:ext cx="1646464" cy="910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Difícil estimar ganancia</a:t>
            </a:r>
          </a:p>
          <a:p>
            <a:r>
              <a:rPr lang="es-ES" dirty="0" smtClean="0"/>
              <a:t>Efecto de selección del pasto &gt; %PB que análisis</a:t>
            </a:r>
          </a:p>
          <a:p>
            <a:r>
              <a:rPr lang="es-ES" dirty="0" smtClean="0"/>
              <a:t>Efecto aditivo del suplemento &gt;consumo MS &gt;Energía y Proteína</a:t>
            </a:r>
          </a:p>
          <a:p>
            <a:r>
              <a:rPr lang="es-ES" dirty="0" smtClean="0"/>
              <a:t>Gasto de Energía en pastoreo, distancias a Comederos y Bebederos</a:t>
            </a:r>
          </a:p>
          <a:p>
            <a:r>
              <a:rPr lang="es-ES" dirty="0" smtClean="0"/>
              <a:t>Tiempo de Pastoreo &gt; </a:t>
            </a:r>
            <a:r>
              <a:rPr lang="es-ES" dirty="0" err="1" smtClean="0"/>
              <a:t>Disponiblidad</a:t>
            </a:r>
            <a:r>
              <a:rPr lang="es-ES" dirty="0" smtClean="0"/>
              <a:t> &lt;pastoreo &lt; Gasto de Energía.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NUTRICIÓN EN PASTOREO</a:t>
            </a:r>
            <a:br>
              <a:rPr lang="es-ES" dirty="0" smtClean="0"/>
            </a:br>
            <a:r>
              <a:rPr lang="es-ES" dirty="0" smtClean="0"/>
              <a:t>- Requerimientos no Tabulados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/>
          <a:lstStyle/>
          <a:p>
            <a:r>
              <a:rPr lang="es-ES" dirty="0" smtClean="0"/>
              <a:t>Calidad mínima para consumo adecuado es </a:t>
            </a:r>
            <a:r>
              <a:rPr lang="es-ES" dirty="0" smtClean="0"/>
              <a:t>7-8% </a:t>
            </a:r>
            <a:r>
              <a:rPr lang="es-ES" dirty="0" smtClean="0"/>
              <a:t>PB, menos baja el consumo.</a:t>
            </a:r>
          </a:p>
          <a:p>
            <a:r>
              <a:rPr lang="es-ES" dirty="0" smtClean="0"/>
              <a:t>Disponibilidad suficiente en caso de esperar efecto aditivo. Reserva de Heno</a:t>
            </a:r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NUTRICIÓN EN PASTOREO</a:t>
            </a:r>
            <a:br>
              <a:rPr lang="es-ES" dirty="0" smtClean="0"/>
            </a:br>
            <a:r>
              <a:rPr lang="es-ES" dirty="0" smtClean="0"/>
              <a:t>- Calidad y Disponibilidad de Pasto</a:t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la foto 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310319"/>
            <a:ext cx="4786345" cy="6381792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57158" y="2000240"/>
            <a:ext cx="8229600" cy="4525963"/>
          </a:xfrm>
        </p:spPr>
        <p:txBody>
          <a:bodyPr/>
          <a:lstStyle/>
          <a:p>
            <a:r>
              <a:rPr lang="es-ES" dirty="0" err="1" smtClean="0"/>
              <a:t>Desmamantes</a:t>
            </a:r>
            <a:endParaRPr lang="es-ES" dirty="0" smtClean="0"/>
          </a:p>
          <a:p>
            <a:r>
              <a:rPr lang="es-ES" dirty="0" smtClean="0"/>
              <a:t>Novillos en Terminación</a:t>
            </a:r>
          </a:p>
          <a:p>
            <a:r>
              <a:rPr lang="es-ES" dirty="0" smtClean="0"/>
              <a:t>Novillos y Vaquillas en recría</a:t>
            </a:r>
          </a:p>
          <a:p>
            <a:r>
              <a:rPr lang="es-ES" dirty="0" err="1" smtClean="0"/>
              <a:t>Creep</a:t>
            </a:r>
            <a:r>
              <a:rPr lang="es-ES" dirty="0" smtClean="0"/>
              <a:t> </a:t>
            </a:r>
            <a:r>
              <a:rPr lang="es-ES" dirty="0" err="1" smtClean="0"/>
              <a:t>Feeding</a:t>
            </a:r>
            <a:endParaRPr lang="es-ES" dirty="0" smtClean="0"/>
          </a:p>
          <a:p>
            <a:r>
              <a:rPr lang="es-ES" dirty="0" smtClean="0"/>
              <a:t>Destete Precoz</a:t>
            </a:r>
          </a:p>
          <a:p>
            <a:r>
              <a:rPr lang="es-ES" dirty="0" smtClean="0"/>
              <a:t>Vacas Post Parto Primerizas, Gral.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NUTRICIÓN EN PASTOREO</a:t>
            </a:r>
            <a:br>
              <a:rPr lang="es-ES" dirty="0" smtClean="0"/>
            </a:br>
            <a:r>
              <a:rPr lang="es-ES" dirty="0" smtClean="0"/>
              <a:t>- Categorías a suplementar</a:t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2804</TotalTime>
  <Words>2128</Words>
  <Application>Microsoft Office PowerPoint</Application>
  <PresentationFormat>Presentación en pantalla (4:3)</PresentationFormat>
  <Paragraphs>336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0" baseType="lpstr">
      <vt:lpstr>Concurrencia</vt:lpstr>
      <vt:lpstr>CONCEPTOS PRÁCTICOS DE NUTRICIÓN EN PASTOREO Y A CORRAL  </vt:lpstr>
      <vt:lpstr>NUTRICIÓN EN PASTOREO</vt:lpstr>
      <vt:lpstr>Diapositiva 3</vt:lpstr>
      <vt:lpstr>Diapositiva 4</vt:lpstr>
      <vt:lpstr>NUTRICIÓN EN PASTOREO</vt:lpstr>
      <vt:lpstr>NUTRICIÓN EN PASTOREO - Requerimientos no Tabulados</vt:lpstr>
      <vt:lpstr>NUTRICIÓN EN PASTOREO - Calidad y Disponibilidad de Pasto </vt:lpstr>
      <vt:lpstr>Diapositiva 8</vt:lpstr>
      <vt:lpstr>NUTRICIÓN EN PASTOREO - Categorías a suplementar </vt:lpstr>
      <vt:lpstr>NUTRICIÓN EN PASTOREO  - Objetivo de ganancia de peso </vt:lpstr>
      <vt:lpstr>NUTRICIÓN EN PASTOREO  - Tipo y Volumen de suplemento/Efecto aditivo o sustitutivo.</vt:lpstr>
      <vt:lpstr>Diapositiva 12</vt:lpstr>
      <vt:lpstr>Diapositiva 13</vt:lpstr>
      <vt:lpstr>Resumen Suplementación / Situaciones</vt:lpstr>
      <vt:lpstr>Diapositiva 15</vt:lpstr>
      <vt:lpstr>Diapositiva 16</vt:lpstr>
      <vt:lpstr>Manejo del Comedero</vt:lpstr>
      <vt:lpstr>Retorno Económico</vt:lpstr>
      <vt:lpstr>Diapositiva 19</vt:lpstr>
      <vt:lpstr>Diapositiva 20</vt:lpstr>
      <vt:lpstr>Conclusión</vt:lpstr>
      <vt:lpstr>NUTRICIÓN A CORRAL /SISTEMAS CON VOLUMINOSO</vt:lpstr>
      <vt:lpstr>Diapositiva 23</vt:lpstr>
      <vt:lpstr>Diapositiva 24</vt:lpstr>
      <vt:lpstr>NUTRICIÓN A CORRAL /SISTEMAS CON VOLUMINOSO</vt:lpstr>
      <vt:lpstr>NUTRICIÓN A CORRAL /SISTEMAS CON VOLUMINOSO</vt:lpstr>
      <vt:lpstr>Diapositiva 27</vt:lpstr>
      <vt:lpstr>NUTRICIÓN A CORRAL /SISTEMAS CON VOLUMINOSO</vt:lpstr>
      <vt:lpstr>NUTRICIÓN A CORRAL /SISTEMAS CON VOLUMINOSO</vt:lpstr>
      <vt:lpstr>NUTRICIÓN A CORRAL /SISTEMAS CON VOLUMINOSO</vt:lpstr>
      <vt:lpstr>NUTRICIÓN A CORRAL /SISTEMAS CON VOLUMINOSO</vt:lpstr>
      <vt:lpstr>Diapositiva 32</vt:lpstr>
      <vt:lpstr>NUTRICIÓN A CORRAL /SISTEMAS CON VOLUMINOSO</vt:lpstr>
      <vt:lpstr>Diapositiva 34</vt:lpstr>
      <vt:lpstr>NUTRICIÓN A CORRAL /SISTEMAS CON VOLUMINOSO</vt:lpstr>
      <vt:lpstr>NUTRICIÓN A CORRAL SIN VOLUMINOSO O GRANO ENTERO</vt:lpstr>
      <vt:lpstr>Diapositiva 37</vt:lpstr>
      <vt:lpstr>NUTRICIÓN A CORRAL SIN VOLUMINOSO O GRANO ENTERO</vt:lpstr>
      <vt:lpstr>Diapositiva 39</vt:lpstr>
      <vt:lpstr>NUTRICIÓN A CORRAL SIN VOLUMINOSO O GRANO ENTERO</vt:lpstr>
      <vt:lpstr>NUTRICIÓN A CORRAL SIN VOLUMINOSO O GRANO ENTERO</vt:lpstr>
      <vt:lpstr>Diapositiva 42</vt:lpstr>
      <vt:lpstr>NUTRICIÓN A CORRAL SIN VOLUMINOSO O GRANO ENTERO</vt:lpstr>
      <vt:lpstr>Diapositiva 44</vt:lpstr>
      <vt:lpstr>NUTRICIÓN A CORRAL SIN VOLUMINOSO O GRANO ENTERO</vt:lpstr>
      <vt:lpstr>Diapositiva 46</vt:lpstr>
      <vt:lpstr>Diapositiva 47</vt:lpstr>
      <vt:lpstr>Conclusión</vt:lpstr>
      <vt:lpstr>MUCHAS 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Raciones en Vacas Lecheras</dc:title>
  <dc:creator>oem</dc:creator>
  <cp:lastModifiedBy>oem</cp:lastModifiedBy>
  <cp:revision>240</cp:revision>
  <dcterms:created xsi:type="dcterms:W3CDTF">2012-01-17T22:56:37Z</dcterms:created>
  <dcterms:modified xsi:type="dcterms:W3CDTF">2015-06-23T18:53:13Z</dcterms:modified>
</cp:coreProperties>
</file>